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1113" r:id="rId5"/>
    <p:sldId id="258" r:id="rId6"/>
    <p:sldId id="259" r:id="rId7"/>
    <p:sldId id="1114" r:id="rId8"/>
    <p:sldId id="972" r:id="rId9"/>
    <p:sldId id="928" r:id="rId10"/>
    <p:sldId id="111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11"/>
    <p:restoredTop sz="96327"/>
  </p:normalViewPr>
  <p:slideViewPr>
    <p:cSldViewPr snapToGrid="0">
      <p:cViewPr varScale="1">
        <p:scale>
          <a:sx n="118" d="100"/>
          <a:sy n="118" d="100"/>
        </p:scale>
        <p:origin x="208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eg>
</file>

<file path=ppt/media/image3.png>
</file>

<file path=ppt/media/image4.png>
</file>

<file path=ppt/media/image41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F2571-2C2F-F340-A3C4-A338D22DB373}" type="datetimeFigureOut">
              <a:rPr lang="en-US" smtClean="0"/>
              <a:t>6/7/23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164E97-0E41-DC49-B826-8B06359B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7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4ba7032a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g124ba7032a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4ba7032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g124ba7032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598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C24BB-344D-1E7C-CDC7-E434A1B625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4A6A34-C6A5-AC11-B0EA-0B1A9F76C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F6FCA-A3C1-B589-DDB9-F46FCE30D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674FE-BFBF-EE89-607A-B55A34D6F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F4A56-22FE-2E8B-A531-F43AFE7A1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77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226AB-1CAB-849D-E718-E1B8FF868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8BDA2A-BBAF-2A62-F5F4-09E8349800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3C8ED-ED1D-16E0-D087-DB1FDFFED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F804F-8D10-B9C7-C3A8-EBA29A706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C31A7-E2BD-9675-13AF-B48E63D35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862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7B0F8D-6D5B-91DC-35FF-3A13C3465F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14F74A-C6B1-7952-E3A5-752EAE24E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8D339-AF38-A542-F98C-4E5847539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E7B52-3445-00E2-FD61-62FDB8D9F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4F6D5-AEED-76C1-003D-7759A40A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F5082-932F-186F-2BA2-672ACB12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700F0-0009-B0EC-6A86-AF496FA60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76F1D-FFCC-7E66-315A-F4DD54C3A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92672-2E1B-A0B9-987A-D5F6CDBD7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BDB94-F7FD-58A5-256D-5D900EF80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67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97F2C-6545-8F3A-9B3B-6FA0E3A2F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9C803-0C62-3837-8002-5A128AB59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5D631-18A8-D405-6157-934F8BB51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1A0FF-5DC2-4131-9604-33D671328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D6FAB-C3C5-9DD9-1275-9C286DEA4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81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EABB9-512D-C2F0-679F-DAE3F81EA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C3EAA-40AB-3823-54AA-7E1EC95A5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D8275A-C3C2-6DC8-C807-B40D1664D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C4F42-F69E-2050-C7DE-03108B864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B6D61-1B87-D45F-7C8C-972C6C68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2103F1-DF66-4C1F-0379-CC49C0B5E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723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162D-5CDA-D47A-679D-956041508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70326F-F257-8A03-15AF-6B2AFB6F9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B4EC1C-DBB7-11E0-8F86-A7DA90D92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6BDE82-F91F-1818-4087-EB47C8CB66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4BD9E1-15BA-4821-C58E-752B31DA20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16A9F3-2A63-1E1E-3DA8-22F301CBC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6D16D0-4C17-9291-3BF4-9552CAFEE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EA5AF-8477-606A-5D4D-4DBC177B1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7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D5634-7882-D04F-A8CA-B1761C510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A6B4E9-F0FC-7316-CC0E-5E961FBF1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CDCB19-4D70-F4C0-F762-33B9D32A6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37D2B0-7D3A-3263-92D6-970FF215D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60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1D755E-476E-085D-F1B3-AA7F2B786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D1872B-073F-1046-DE69-AD55724CD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968FB1-52C2-CAFE-A055-5DC10DE5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531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3C7A9-362E-4CC2-729B-EAA251C1D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78CB3-E4C9-A3D6-6A02-B86AB31D5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3AE272-162C-8218-6D6E-517F0DC855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35548-E31A-58C9-E188-B360AC630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BF62B-9A4C-1C69-B28E-5095F8D9A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385CD5-DF87-22A5-49D9-3F99F0D0B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37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16D5C-8863-3BA0-FA0B-3F798D7E6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985AB-4F00-4040-7C68-A132B2BC3B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9E25D-24EA-C668-160A-F98894653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AD313-57F1-2DE5-BDC2-FD5C04CB2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E8B27-4E57-F47F-CC66-2517DE6E3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4F835-F1EC-3A45-60F2-A9DF8B4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05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266699-DA01-9EFE-ED08-4313FE8CE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3337E-ADEE-5027-D7A9-6365BAA89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59D91-8184-5A2F-1D49-C36671FC69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20022-2D2F-1A43-B2BA-659FFE1D7A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5F8B6-3EA8-4944-5BFA-4D22E46037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2B2DF-D60B-71A3-C8FB-1667FFF62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DC02C-3F19-7A4C-A0E9-C90DFC945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84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wzPr4cUoMQ&amp;t=463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B5E65-85EE-37C1-A3CE-395EC99079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The Impact of Large Language Models (LLMs) on MT: </a:t>
            </a:r>
            <a:br>
              <a:rPr lang="en-US" dirty="0"/>
            </a:br>
            <a:r>
              <a:rPr lang="en-US" dirty="0"/>
              <a:t>A European 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823D98-E6BB-0519-9615-F4CCBC2CB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Kenneth Church</a:t>
            </a:r>
          </a:p>
          <a:p>
            <a:r>
              <a:rPr lang="en-US" dirty="0" err="1"/>
              <a:t>k.church@northeastern.edu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796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85224929-2C02-3590-156A-C00B10EB0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6269" y="77074"/>
            <a:ext cx="3047167" cy="2232325"/>
          </a:xfrm>
          <a:prstGeom prst="rect">
            <a:avLst/>
          </a:prstGeom>
        </p:spPr>
      </p:pic>
      <p:sp>
        <p:nvSpPr>
          <p:cNvPr id="90" name="Google Shape;90;g124ba7032a9_0_0"/>
          <p:cNvSpPr txBox="1">
            <a:spLocks noGrp="1"/>
          </p:cNvSpPr>
          <p:nvPr>
            <p:ph type="title"/>
          </p:nvPr>
        </p:nvSpPr>
        <p:spPr>
          <a:xfrm>
            <a:off x="433316" y="19767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Large Language Models (LLMs)</a:t>
            </a:r>
            <a:br>
              <a:rPr lang="en-US" dirty="0"/>
            </a:br>
            <a:r>
              <a:rPr lang="en-US" sz="2800" dirty="0"/>
              <a:t>Strengths (</a:t>
            </a:r>
            <a:r>
              <a:rPr lang="en-US" sz="2800" b="1" i="1" u="sng" dirty="0"/>
              <a:t>1950s/1990s</a:t>
            </a:r>
            <a:r>
              <a:rPr lang="en-US" sz="2800" dirty="0"/>
              <a:t>); Weaknesses (</a:t>
            </a:r>
            <a:r>
              <a:rPr lang="en-US" sz="2800" b="1" i="1" u="sng" dirty="0"/>
              <a:t>1970s</a:t>
            </a:r>
            <a:r>
              <a:rPr lang="en-US" sz="2800" dirty="0"/>
              <a:t>)</a:t>
            </a:r>
            <a:endParaRPr dirty="0"/>
          </a:p>
        </p:txBody>
      </p:sp>
      <p:sp>
        <p:nvSpPr>
          <p:cNvPr id="91" name="Google Shape;91;g124ba7032a9_0_0"/>
          <p:cNvSpPr txBox="1">
            <a:spLocks noGrp="1"/>
          </p:cNvSpPr>
          <p:nvPr>
            <p:ph type="body" idx="1"/>
          </p:nvPr>
        </p:nvSpPr>
        <p:spPr>
          <a:xfrm>
            <a:off x="221456" y="1825625"/>
            <a:ext cx="5798344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buSzPct val="64285"/>
            </a:pPr>
            <a:r>
              <a:rPr lang="en-US" dirty="0"/>
              <a:t>Strengths (fluency)</a:t>
            </a:r>
          </a:p>
          <a:p>
            <a:pPr lvl="1">
              <a:buSzPct val="64285"/>
            </a:pPr>
            <a:r>
              <a:rPr lang="en-US" b="1" i="1" u="sng" dirty="0"/>
              <a:t>1950s/1990s</a:t>
            </a:r>
            <a:r>
              <a:rPr lang="en-US" dirty="0"/>
              <a:t>: Empiricism </a:t>
            </a:r>
          </a:p>
          <a:p>
            <a:pPr lvl="2">
              <a:buSzPct val="64285"/>
            </a:pPr>
            <a:r>
              <a:rPr lang="en-US" dirty="0"/>
              <a:t>Shannon, Skinner, Firth, Harris</a:t>
            </a:r>
          </a:p>
          <a:p>
            <a:pPr lvl="2">
              <a:buSzPct val="64285"/>
            </a:pPr>
            <a:r>
              <a:rPr lang="en-US" i="1" dirty="0"/>
              <a:t>You shall know a word by the company it keeps </a:t>
            </a:r>
            <a:r>
              <a:rPr lang="en-US" dirty="0"/>
              <a:t>(Firth, 1957)</a:t>
            </a:r>
            <a:endParaRPr lang="en-US" i="1" dirty="0"/>
          </a:p>
          <a:p>
            <a:pPr lvl="1">
              <a:buSzPct val="64285"/>
            </a:pPr>
            <a:r>
              <a:rPr lang="en-US" dirty="0"/>
              <a:t>Collocations (</a:t>
            </a:r>
            <a:r>
              <a:rPr lang="en-US" b="1" i="1" u="sng" dirty="0">
                <a:solidFill>
                  <a:srgbClr val="FF0000"/>
                </a:solidFill>
              </a:rPr>
              <a:t>Easy</a:t>
            </a:r>
            <a:r>
              <a:rPr lang="en-US" dirty="0"/>
              <a:t> for Machines)</a:t>
            </a:r>
          </a:p>
          <a:p>
            <a:pPr lvl="2">
              <a:buSzPct val="64285"/>
            </a:pPr>
            <a:r>
              <a:rPr lang="en-US" dirty="0"/>
              <a:t>Distributional Hypothesis (</a:t>
            </a:r>
            <a:r>
              <a:rPr lang="en-US" dirty="0" err="1"/>
              <a:t>Zellig</a:t>
            </a:r>
            <a:r>
              <a:rPr lang="en-US" dirty="0"/>
              <a:t> Harris): </a:t>
            </a:r>
          </a:p>
          <a:p>
            <a:pPr lvl="3">
              <a:buSzPct val="64285"/>
            </a:pPr>
            <a:r>
              <a:rPr lang="en-US" dirty="0"/>
              <a:t>PMI, Word2Vec, BERT</a:t>
            </a:r>
          </a:p>
          <a:p>
            <a:pPr lvl="3">
              <a:buSzPct val="64285"/>
            </a:pPr>
            <a:r>
              <a:rPr lang="en-US" dirty="0"/>
              <a:t>No ``hard’’ stuff</a:t>
            </a:r>
          </a:p>
        </p:txBody>
      </p:sp>
      <p:sp>
        <p:nvSpPr>
          <p:cNvPr id="92" name="Google Shape;92;g124ba7032a9_0_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614988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buSzPts val="1800"/>
              <a:buNone/>
            </a:pPr>
            <a:r>
              <a:rPr lang="en-US" dirty="0"/>
              <a:t>Weaknesses (Hallucinations)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b="1" i="1" u="sng" dirty="0"/>
              <a:t>1970s</a:t>
            </a:r>
            <a:r>
              <a:rPr lang="en-US" dirty="0"/>
              <a:t>: Rationalism (``</a:t>
            </a:r>
            <a:r>
              <a:rPr lang="en-US" b="1" i="1" u="sng" dirty="0">
                <a:solidFill>
                  <a:srgbClr val="FF0000"/>
                </a:solidFill>
              </a:rPr>
              <a:t>Hard</a:t>
            </a:r>
            <a:r>
              <a:rPr lang="en-US" dirty="0"/>
              <a:t>’’ Stuff)</a:t>
            </a:r>
          </a:p>
          <a:p>
            <a:pPr marL="914400" lvl="1" indent="-342900">
              <a:spcBef>
                <a:spcPts val="1000"/>
              </a:spcBef>
              <a:buSzPts val="1800"/>
            </a:pPr>
            <a:r>
              <a:rPr lang="en-US" dirty="0"/>
              <a:t>Chomsky, Minsky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Truth: logic, possible worlds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Meaning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Purpose (Gricean Maxims)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Common Sense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0C0AC6C-68F8-F562-2280-BF6A06DE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https://github.com/kwchurch/ACL2022_deepnets_tutorial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2D669E-AC42-69F3-A3EA-45DEDA7A9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10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A37D44F-F93A-B57A-52B2-EF1AD86A0759}"/>
              </a:ext>
            </a:extLst>
          </p:cNvPr>
          <p:cNvCxnSpPr>
            <a:cxnSpLocks/>
          </p:cNvCxnSpPr>
          <p:nvPr/>
        </p:nvCxnSpPr>
        <p:spPr>
          <a:xfrm flipH="1">
            <a:off x="10770802" y="301003"/>
            <a:ext cx="441108" cy="1524622"/>
          </a:xfrm>
          <a:prstGeom prst="line">
            <a:avLst/>
          </a:prstGeom>
          <a:ln w="635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1449A02-71AF-8861-C7F5-16AC3D7EB186}"/>
              </a:ext>
            </a:extLst>
          </p:cNvPr>
          <p:cNvCxnSpPr>
            <a:cxnSpLocks/>
          </p:cNvCxnSpPr>
          <p:nvPr/>
        </p:nvCxnSpPr>
        <p:spPr>
          <a:xfrm flipV="1">
            <a:off x="5329491" y="3230159"/>
            <a:ext cx="1785515" cy="9522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192;p14">
            <a:extLst>
              <a:ext uri="{FF2B5EF4-FFF2-40B4-BE49-F238E27FC236}">
                <a16:creationId xmlns:a16="http://schemas.microsoft.com/office/drawing/2014/main" id="{B429E6D1-CA5E-3AE3-1750-3F81F6A8310E}"/>
              </a:ext>
            </a:extLst>
          </p:cNvPr>
          <p:cNvSpPr/>
          <p:nvPr/>
        </p:nvSpPr>
        <p:spPr>
          <a:xfrm>
            <a:off x="11285159" y="918018"/>
            <a:ext cx="947049" cy="379462"/>
          </a:xfrm>
          <a:prstGeom prst="wedgeRoundRectCallout">
            <a:avLst>
              <a:gd name="adj1" fmla="val -50182"/>
              <a:gd name="adj2" fmla="val -17530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Easy</a:t>
            </a:r>
            <a:endParaRPr sz="2000" dirty="0"/>
          </a:p>
        </p:txBody>
      </p:sp>
      <p:sp>
        <p:nvSpPr>
          <p:cNvPr id="7" name="Google Shape;192;p14">
            <a:extLst>
              <a:ext uri="{FF2B5EF4-FFF2-40B4-BE49-F238E27FC236}">
                <a16:creationId xmlns:a16="http://schemas.microsoft.com/office/drawing/2014/main" id="{2DC0FDDE-DA85-DBAC-2920-2DDD4BF0AEAE}"/>
              </a:ext>
            </a:extLst>
          </p:cNvPr>
          <p:cNvSpPr/>
          <p:nvPr/>
        </p:nvSpPr>
        <p:spPr>
          <a:xfrm>
            <a:off x="8245311" y="136525"/>
            <a:ext cx="947049" cy="379462"/>
          </a:xfrm>
          <a:prstGeom prst="wedgeRoundRectCallout">
            <a:avLst>
              <a:gd name="adj1" fmla="val 155864"/>
              <a:gd name="adj2" fmla="val 2964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Easy</a:t>
            </a:r>
            <a:endParaRPr sz="2000" dirty="0"/>
          </a:p>
        </p:txBody>
      </p:sp>
      <p:sp>
        <p:nvSpPr>
          <p:cNvPr id="8" name="Google Shape;192;p14">
            <a:extLst>
              <a:ext uri="{FF2B5EF4-FFF2-40B4-BE49-F238E27FC236}">
                <a16:creationId xmlns:a16="http://schemas.microsoft.com/office/drawing/2014/main" id="{76D2CC8E-6899-8362-28A8-1688B45D005A}"/>
              </a:ext>
            </a:extLst>
          </p:cNvPr>
          <p:cNvSpPr/>
          <p:nvPr/>
        </p:nvSpPr>
        <p:spPr>
          <a:xfrm>
            <a:off x="11211910" y="2033270"/>
            <a:ext cx="947049" cy="379462"/>
          </a:xfrm>
          <a:prstGeom prst="wedgeRoundRectCallout">
            <a:avLst>
              <a:gd name="adj1" fmla="val -80044"/>
              <a:gd name="adj2" fmla="val -120655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Hard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39595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0219A-7A55-2EAF-90AD-881079859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 from an Ugly American…</a:t>
            </a:r>
            <a:br>
              <a:rPr lang="en-US" dirty="0"/>
            </a:br>
            <a:r>
              <a:rPr lang="en-US" dirty="0"/>
              <a:t>(The Good, the Bad and the Ugly)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81231-0B5E-B68B-327C-C3899DA60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This meeting reminds me of a meeting in Paris in 1995</a:t>
            </a:r>
          </a:p>
          <a:p>
            <a:pPr lvl="1"/>
            <a:r>
              <a:rPr lang="en-US" dirty="0"/>
              <a:t>Comparing NLP funding in America with European Community</a:t>
            </a:r>
          </a:p>
          <a:p>
            <a:pPr lvl="2"/>
            <a:r>
              <a:rPr lang="en-US" dirty="0"/>
              <a:t>America: funding </a:t>
            </a:r>
            <a:r>
              <a:rPr lang="en-US" dirty="0">
                <a:sym typeface="Wingdings" pitchFamily="2" charset="2"/>
              </a:rPr>
              <a:t> defense</a:t>
            </a:r>
          </a:p>
          <a:p>
            <a:pPr lvl="2"/>
            <a:r>
              <a:rPr lang="en-US" dirty="0">
                <a:sym typeface="Wingdings" pitchFamily="2" charset="2"/>
              </a:rPr>
              <a:t>Europe: funding  community</a:t>
            </a:r>
            <a:endParaRPr lang="en-US" dirty="0"/>
          </a:p>
          <a:p>
            <a:r>
              <a:rPr lang="en-US" dirty="0"/>
              <a:t>At that time, there were concerns about web</a:t>
            </a:r>
          </a:p>
          <a:p>
            <a:pPr lvl="1"/>
            <a:r>
              <a:rPr lang="en-US" dirty="0"/>
              <a:t>Would WWW be bad for French?</a:t>
            </a:r>
          </a:p>
          <a:p>
            <a:r>
              <a:rPr lang="en-US" dirty="0"/>
              <a:t>In retrospect,</a:t>
            </a:r>
          </a:p>
          <a:p>
            <a:pPr lvl="1"/>
            <a:r>
              <a:rPr lang="en-US" dirty="0"/>
              <a:t>Web has been good for languages, big and small</a:t>
            </a:r>
          </a:p>
          <a:p>
            <a:r>
              <a:rPr lang="en-US" dirty="0"/>
              <a:t>In general,</a:t>
            </a:r>
          </a:p>
          <a:p>
            <a:pPr lvl="1"/>
            <a:r>
              <a:rPr lang="en-US" dirty="0"/>
              <a:t>Technology </a:t>
            </a:r>
            <a:r>
              <a:rPr lang="en-US" dirty="0">
                <a:sym typeface="Wingdings" pitchFamily="2" charset="2"/>
              </a:rPr>
              <a:t> Change (for better and for worse)</a:t>
            </a:r>
            <a:endParaRPr lang="en-US" dirty="0"/>
          </a:p>
          <a:p>
            <a:r>
              <a:rPr lang="en-US" dirty="0"/>
              <a:t>Tech has upsides and downsides (and worse)</a:t>
            </a:r>
          </a:p>
        </p:txBody>
      </p:sp>
      <p:pic>
        <p:nvPicPr>
          <p:cNvPr id="5" name="Picture 4" descr="A person in a cowboy hat and cape&#10;&#10;Description automatically generated with low confidence">
            <a:extLst>
              <a:ext uri="{FF2B5EF4-FFF2-40B4-BE49-F238E27FC236}">
                <a16:creationId xmlns:a16="http://schemas.microsoft.com/office/drawing/2014/main" id="{8DBF369D-37BD-2ABF-6311-F82F40D68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2334" y="2916646"/>
            <a:ext cx="4791039" cy="37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252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Zucked: Waking Up to the Facebook Catastrophe">
            <a:extLst>
              <a:ext uri="{FF2B5EF4-FFF2-40B4-BE49-F238E27FC236}">
                <a16:creationId xmlns:a16="http://schemas.microsoft.com/office/drawing/2014/main" id="{06EBDBD7-CF2F-3825-DD18-88431048A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310" y="2548006"/>
            <a:ext cx="1658022" cy="165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C54F74-25AB-8539-1664-8D5A9A08E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Ugly: Responsible AI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9908F4-10F3-BF34-7648-F69078240494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575538"/>
                <a:ext cx="10667215" cy="5241303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Incentives matter</a:t>
                </a:r>
              </a:p>
              <a:p>
                <a:pPr lvl="1"/>
                <a:r>
                  <a:rPr lang="en-US" dirty="0"/>
                  <a:t>Risks 1.0 (2016)</a:t>
                </a:r>
              </a:p>
              <a:p>
                <a:pPr lvl="2"/>
                <a:r>
                  <a:rPr lang="en-US" dirty="0"/>
                  <a:t>Unfair, Biased</a:t>
                </a:r>
              </a:p>
              <a:p>
                <a:pPr lvl="1"/>
                <a:r>
                  <a:rPr lang="en-US" dirty="0"/>
                  <a:t>Risks 2.0 (2022)</a:t>
                </a:r>
              </a:p>
              <a:p>
                <a:pPr lvl="2"/>
                <a:r>
                  <a:rPr lang="en-US" dirty="0"/>
                  <a:t>Addictive, dangerous, deadly</a:t>
                </a:r>
              </a:p>
              <a:p>
                <a:pPr lvl="2"/>
                <a:r>
                  <a:rPr lang="en-US" dirty="0"/>
                  <a:t>and insanely profitable</a:t>
                </a:r>
              </a:p>
              <a:p>
                <a:pPr lvl="1"/>
                <a:r>
                  <a:rPr lang="en-US" dirty="0"/>
                  <a:t>Risks 3.0 (2023)</a:t>
                </a:r>
              </a:p>
              <a:p>
                <a:pPr lvl="2"/>
                <a:r>
                  <a:rPr lang="en-US" dirty="0"/>
                  <a:t>Malware</a:t>
                </a:r>
              </a:p>
              <a:p>
                <a:pPr lvl="2"/>
                <a:r>
                  <a:rPr lang="en-US" dirty="0"/>
                  <a:t>Spyware</a:t>
                </a:r>
              </a:p>
              <a:p>
                <a:r>
                  <a:rPr lang="en-US" dirty="0"/>
                  <a:t>Challenge for Regulation</a:t>
                </a:r>
              </a:p>
              <a:p>
                <a:pPr lvl="2"/>
                <a:r>
                  <a:rPr lang="en-US" dirty="0"/>
                  <a:t>Business case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dirty="0"/>
                  <a:t> Public Interest (Health, National Security)</a:t>
                </a:r>
              </a:p>
              <a:p>
                <a:pPr lvl="1"/>
                <a:r>
                  <a:rPr lang="en-US" dirty="0"/>
                  <a:t>Tobacco companies maximize sales; ditto for fast food &amp; junk food</a:t>
                </a:r>
              </a:p>
              <a:p>
                <a:pPr lvl="1"/>
                <a:r>
                  <a:rPr lang="en-US" dirty="0"/>
                  <a:t>Risks 2.0 (Toxicity): Good for social media companies; we ❤️ click bait</a:t>
                </a:r>
              </a:p>
              <a:p>
                <a:pPr lvl="1"/>
                <a:r>
                  <a:rPr lang="en-US" dirty="0"/>
                  <a:t>Risks 3.0 (Conflict): Good for defense industry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9908F4-10F3-BF34-7648-F690782404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575538"/>
                <a:ext cx="10667215" cy="5241303"/>
              </a:xfrm>
              <a:blipFill>
                <a:blip r:embed="rId3"/>
                <a:stretch>
                  <a:fillRect l="-1071" t="-26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5" descr="A screenshot of a social media post&#10;&#10;Description automatically generated with low confidence">
            <a:extLst>
              <a:ext uri="{FF2B5EF4-FFF2-40B4-BE49-F238E27FC236}">
                <a16:creationId xmlns:a16="http://schemas.microsoft.com/office/drawing/2014/main" id="{6A81F1E5-49E5-D39F-B27E-2FD820B673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469328" y="57029"/>
            <a:ext cx="4614146" cy="1456441"/>
          </a:xfrm>
        </p:spPr>
      </p:pic>
      <p:pic>
        <p:nvPicPr>
          <p:cNvPr id="8" name="Picture 7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4FCA3FFA-99CE-7E3B-9F48-0B01BB4798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1250" y="1399661"/>
            <a:ext cx="4490301" cy="1127509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4103DAE6-3B3D-E59F-7916-67B03E8D3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61435" y="145601"/>
            <a:ext cx="1544049" cy="238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egasus: How a Spy in Your Pocket Threatens the End of Privacy, Dignity, and Democracy">
            <a:extLst>
              <a:ext uri="{FF2B5EF4-FFF2-40B4-BE49-F238E27FC236}">
                <a16:creationId xmlns:a16="http://schemas.microsoft.com/office/drawing/2014/main" id="{BE748173-14A2-61ED-FD4B-3A475776A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273" y="2520701"/>
            <a:ext cx="2409287" cy="240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picture containing text, font, screenshot, graphic design&#10;&#10;Description automatically generated">
            <a:extLst>
              <a:ext uri="{FF2B5EF4-FFF2-40B4-BE49-F238E27FC236}">
                <a16:creationId xmlns:a16="http://schemas.microsoft.com/office/drawing/2014/main" id="{6CD63B15-4474-574D-AB6E-694DA48289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30560" y="2520702"/>
            <a:ext cx="1682883" cy="2409287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2F862A12-F715-7EBA-C478-4D231057C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669" y="2341030"/>
            <a:ext cx="1591744" cy="238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616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4ba7032a9_0_18"/>
          <p:cNvSpPr txBox="1">
            <a:spLocks noGrp="1"/>
          </p:cNvSpPr>
          <p:nvPr>
            <p:ph type="title"/>
          </p:nvPr>
        </p:nvSpPr>
        <p:spPr>
          <a:xfrm>
            <a:off x="349069" y="340683"/>
            <a:ext cx="363099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Hallucinations</a:t>
            </a:r>
            <a:endParaRPr dirty="0"/>
          </a:p>
        </p:txBody>
      </p:sp>
      <p:sp>
        <p:nvSpPr>
          <p:cNvPr id="145" name="Google Shape;145;g124ba7032a9_0_18"/>
          <p:cNvSpPr txBox="1">
            <a:spLocks noGrp="1"/>
          </p:cNvSpPr>
          <p:nvPr>
            <p:ph idx="1"/>
          </p:nvPr>
        </p:nvSpPr>
        <p:spPr>
          <a:xfrm>
            <a:off x="141447" y="1523783"/>
            <a:ext cx="4216862" cy="2115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Language models</a:t>
            </a:r>
          </a:p>
          <a:p>
            <a:pPr marL="914400" lvl="1" indent="-342900">
              <a:spcBef>
                <a:spcPts val="0"/>
              </a:spcBef>
              <a:buSzPts val="1800"/>
            </a:pPr>
            <a:r>
              <a:rPr lang="en-US" sz="2000" dirty="0"/>
              <a:t>make up ``alternative facts’’ </a:t>
            </a:r>
            <a:endParaRPr sz="2000"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/>
              <a:t>faster than fact-checking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Dangerous failure mode</a:t>
            </a:r>
          </a:p>
          <a:p>
            <a:pPr marL="914400" lvl="1" indent="-342900">
              <a:spcBef>
                <a:spcPts val="0"/>
              </a:spcBef>
              <a:buSzPts val="1800"/>
            </a:pPr>
            <a:r>
              <a:rPr lang="en-US" sz="2000" dirty="0"/>
              <a:t>People will believe these ``alternative facts’’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77933FE-9BDD-65D9-7C4E-9CB00BBE2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https://github.com/kwchurch/ACL2022_deepnets_tutorial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58688B-22DD-7D6E-B824-CF030902F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0FEA250-3342-A646-B643-53E371B4A84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itle 8">
            <a:extLst>
              <a:ext uri="{FF2B5EF4-FFF2-40B4-BE49-F238E27FC236}">
                <a16:creationId xmlns:a16="http://schemas.microsoft.com/office/drawing/2014/main" id="{38520250-6AEE-D522-14A1-6E890DED75CC}"/>
              </a:ext>
            </a:extLst>
          </p:cNvPr>
          <p:cNvSpPr txBox="1">
            <a:spLocks/>
          </p:cNvSpPr>
          <p:nvPr/>
        </p:nvSpPr>
        <p:spPr>
          <a:xfrm>
            <a:off x="4358309" y="4551705"/>
            <a:ext cx="7635245" cy="89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300" dirty="0" err="1"/>
              <a:t>ChatGPT</a:t>
            </a:r>
            <a:r>
              <a:rPr lang="en-US" sz="3300" dirty="0"/>
              <a:t> Hallucinates on CBS ``60 Minutes’’</a:t>
            </a:r>
            <a:br>
              <a:rPr lang="en-US" sz="2400" dirty="0"/>
            </a:br>
            <a:r>
              <a:rPr lang="en-US" sz="2400" dirty="0">
                <a:hlinkClick r:id="rId3"/>
              </a:rPr>
              <a:t>https://www.youtube.com/watch?v=1wzPr4cUoMQ&amp;t=463s</a:t>
            </a:r>
            <a:r>
              <a:rPr lang="en-US" sz="2400" dirty="0"/>
              <a:t> </a:t>
            </a:r>
          </a:p>
        </p:txBody>
      </p:sp>
      <p:pic>
        <p:nvPicPr>
          <p:cNvPr id="7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6EB73FF-0871-6F7B-EF3C-64557420D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3245" y="365125"/>
            <a:ext cx="7680309" cy="4059371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F410C93-B51D-A051-429F-71B38A670AD9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https://github.com/kwchurch/ACL2022_deepnets_tutorial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7F2F533-00C2-E03A-F5B4-A822C73481AA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0FEA250-3342-A646-B643-53E371B4A84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82943329-8DD7-9163-31CE-146D13942F58}"/>
              </a:ext>
            </a:extLst>
          </p:cNvPr>
          <p:cNvSpPr/>
          <p:nvPr/>
        </p:nvSpPr>
        <p:spPr>
          <a:xfrm>
            <a:off x="8449653" y="2685877"/>
            <a:ext cx="1472883" cy="415094"/>
          </a:xfrm>
          <a:prstGeom prst="wedgeRoundRectCallout">
            <a:avLst>
              <a:gd name="adj1" fmla="val -24641"/>
              <a:gd name="adj2" fmla="val -20311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Hallucination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15E61DDD-2BD2-489A-7EB3-B3C8C60C77F6}"/>
              </a:ext>
            </a:extLst>
          </p:cNvPr>
          <p:cNvSpPr/>
          <p:nvPr/>
        </p:nvSpPr>
        <p:spPr>
          <a:xfrm>
            <a:off x="8610600" y="612812"/>
            <a:ext cx="959361" cy="415094"/>
          </a:xfrm>
          <a:prstGeom prst="wedgeRoundRectCallout">
            <a:avLst>
              <a:gd name="adj1" fmla="val -79002"/>
              <a:gd name="adj2" fmla="val -2951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66F9CF-AF5E-B1A9-1BDC-694AA68C2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Positive Opportunities for Machine Translation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16CFFBD-63AC-C137-BDF3-DC016091834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Technology is good enough</a:t>
            </a:r>
          </a:p>
          <a:p>
            <a:pPr lvl="1"/>
            <a:r>
              <a:rPr lang="en-US" dirty="0"/>
              <a:t>that I could work for Baidu</a:t>
            </a:r>
          </a:p>
          <a:p>
            <a:pPr lvl="1"/>
            <a:r>
              <a:rPr lang="en-US" dirty="0"/>
              <a:t>even though my Chinese </a:t>
            </a:r>
          </a:p>
          <a:p>
            <a:pPr lvl="2"/>
            <a:r>
              <a:rPr lang="en-US" dirty="0"/>
              <a:t>is worse than my French</a:t>
            </a:r>
          </a:p>
          <a:p>
            <a:r>
              <a:rPr lang="en-US" dirty="0"/>
              <a:t>Functionality</a:t>
            </a:r>
          </a:p>
          <a:p>
            <a:pPr lvl="1"/>
            <a:r>
              <a:rPr lang="en-US" dirty="0"/>
              <a:t>Inputs: language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phones</a:t>
            </a:r>
          </a:p>
          <a:p>
            <a:pPr lvl="2"/>
            <a:r>
              <a:rPr lang="en-US" dirty="0"/>
              <a:t>camera, microphone, QR codes, net</a:t>
            </a:r>
          </a:p>
          <a:p>
            <a:pPr lvl="2"/>
            <a:r>
              <a:rPr lang="en-US" dirty="0"/>
              <a:t>documents (html, pdf, ppt, </a:t>
            </a:r>
            <a:r>
              <a:rPr lang="en-US" dirty="0" err="1"/>
              <a:t>xls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Outputs: phones </a:t>
            </a:r>
            <a:r>
              <a:rPr lang="en-US" dirty="0">
                <a:sym typeface="Wingdings" pitchFamily="2" charset="2"/>
              </a:rPr>
              <a:t> language</a:t>
            </a:r>
            <a:endParaRPr lang="en-US" dirty="0"/>
          </a:p>
          <a:p>
            <a:pPr lvl="2"/>
            <a:r>
              <a:rPr lang="en-US" dirty="0"/>
              <a:t>screen, speaker, net, etc.</a:t>
            </a:r>
          </a:p>
          <a:p>
            <a:pPr lvl="1"/>
            <a:r>
              <a:rPr lang="en-US" dirty="0"/>
              <a:t>Requirements: fluency, credibility, latency</a:t>
            </a:r>
          </a:p>
          <a:p>
            <a:r>
              <a:rPr lang="en-US" dirty="0"/>
              <a:t>Widely deployed (in China)</a:t>
            </a:r>
          </a:p>
          <a:p>
            <a:pPr lvl="1"/>
            <a:r>
              <a:rPr lang="en-US" dirty="0"/>
              <a:t>Everywhere: Hotels, taxis, shops, etc.</a:t>
            </a:r>
          </a:p>
          <a:p>
            <a:pPr lvl="1"/>
            <a:r>
              <a:rPr lang="en-US" dirty="0"/>
              <a:t>Anyone with a phone (everyone)</a:t>
            </a:r>
          </a:p>
          <a:p>
            <a:pPr lvl="2"/>
            <a:r>
              <a:rPr lang="en-US" dirty="0"/>
              <a:t>Knows how to use this stuff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16F583A-A9F0-AF37-F713-A4303552F6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488757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Metrics suggest</a:t>
            </a:r>
          </a:p>
          <a:p>
            <a:pPr lvl="1"/>
            <a:r>
              <a:rPr lang="en-US" dirty="0"/>
              <a:t>Technology is better than humans</a:t>
            </a:r>
          </a:p>
          <a:p>
            <a:r>
              <a:rPr lang="en-US" dirty="0"/>
              <a:t>But I am more productive</a:t>
            </a:r>
          </a:p>
          <a:p>
            <a:pPr lvl="1"/>
            <a:r>
              <a:rPr lang="en-US" dirty="0"/>
              <a:t>with a human interpreter</a:t>
            </a:r>
          </a:p>
          <a:p>
            <a:r>
              <a:rPr lang="en-US" dirty="0"/>
              <a:t>Metrics are wrong: BLEU &amp; latency</a:t>
            </a:r>
          </a:p>
          <a:p>
            <a:pPr lvl="1"/>
            <a:r>
              <a:rPr lang="en-US" dirty="0"/>
              <a:t>Human interpreters emphasize</a:t>
            </a:r>
          </a:p>
          <a:p>
            <a:pPr lvl="2"/>
            <a:r>
              <a:rPr lang="en-US" dirty="0"/>
              <a:t>What I need to know </a:t>
            </a:r>
          </a:p>
          <a:p>
            <a:pPr lvl="2"/>
            <a:r>
              <a:rPr lang="en-US" dirty="0"/>
              <a:t>When I need to know it</a:t>
            </a:r>
          </a:p>
          <a:p>
            <a:pPr lvl="1"/>
            <a:r>
              <a:rPr lang="en-US" dirty="0"/>
              <a:t>Machines translate</a:t>
            </a:r>
          </a:p>
          <a:p>
            <a:pPr lvl="2"/>
            <a:r>
              <a:rPr lang="en-US" dirty="0"/>
              <a:t>Everything (with equal emphasis)</a:t>
            </a:r>
          </a:p>
          <a:p>
            <a:pPr lvl="1"/>
            <a:r>
              <a:rPr lang="en-US" dirty="0"/>
              <a:t>I don’t </a:t>
            </a:r>
            <a:r>
              <a:rPr lang="en-US" b="1" i="1" u="sng" dirty="0">
                <a:solidFill>
                  <a:srgbClr val="FF0000"/>
                </a:solidFill>
              </a:rPr>
              <a:t>trust</a:t>
            </a:r>
            <a:r>
              <a:rPr lang="en-US" dirty="0"/>
              <a:t> machines (with terminology): </a:t>
            </a:r>
          </a:p>
          <a:p>
            <a:pPr lvl="2"/>
            <a:r>
              <a:rPr lang="en-US" dirty="0"/>
              <a:t>``ecology’’ vs ``eco-system’’</a:t>
            </a:r>
          </a:p>
          <a:p>
            <a:pPr lvl="2"/>
            <a:r>
              <a:rPr lang="en-US" dirty="0"/>
              <a:t>``corruption’’</a:t>
            </a:r>
          </a:p>
          <a:p>
            <a:pPr lvl="1"/>
            <a:r>
              <a:rPr lang="en-US" dirty="0"/>
              <a:t>It is exhausting second-guessing machines</a:t>
            </a:r>
          </a:p>
        </p:txBody>
      </p:sp>
    </p:spTree>
    <p:extLst>
      <p:ext uri="{BB962C8B-B14F-4D97-AF65-F5344CB8AC3E}">
        <p14:creationId xmlns:p14="http://schemas.microsoft.com/office/powerpoint/2010/main" val="166013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FAEA9-BABF-9988-F7CE-29D92F4A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Mismatch Between Translators &amp; Engineers:</a:t>
            </a:r>
            <a:br>
              <a:rPr lang="en-US" dirty="0"/>
            </a:br>
            <a:r>
              <a:rPr lang="en-US" dirty="0"/>
              <a:t>Technical Terminology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61CCA1-7AB0-0B1A-9F65-97AD79F419C2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5878398" cy="4351338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Acronyms are hard for Google</a:t>
                </a:r>
              </a:p>
              <a:p>
                <a:pPr lvl="1"/>
                <a:r>
                  <a:rPr lang="en-US" dirty="0"/>
                  <a:t>Google is better on long forms (LFs)</a:t>
                </a:r>
              </a:p>
              <a:p>
                <a:pPr lvl="1"/>
                <a:r>
                  <a:rPr lang="en-US" dirty="0"/>
                  <a:t>than short forms (SFs)</a:t>
                </a:r>
              </a:p>
              <a:p>
                <a:r>
                  <a:rPr lang="en-US" dirty="0"/>
                  <a:t>Why?  Bad metrics (BLEU)</a:t>
                </a:r>
              </a:p>
              <a:p>
                <a:r>
                  <a:rPr lang="en-US" dirty="0"/>
                  <a:t>Suggestion: (Generate &amp; Test)</a:t>
                </a:r>
              </a:p>
              <a:p>
                <a:pPr lvl="1"/>
                <a:r>
                  <a:rPr lang="en-US" dirty="0"/>
                  <a:t>Use Google: Translate long form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𝐿𝐹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𝑡𝑎𝑟𝑔𝑒𝑡</m:t>
                        </m:r>
                      </m:sub>
                    </m:sSub>
                  </m:oMath>
                </a14:m>
                <a:r>
                  <a:rPr lang="en-US" dirty="0">
                    <a:sym typeface="Wingdings" pitchFamily="2" charset="2"/>
                  </a:rPr>
                  <a:t> </a:t>
                </a:r>
                <a:endParaRPr lang="en-US" dirty="0"/>
              </a:p>
              <a:p>
                <a:pPr lvl="1"/>
                <a:r>
                  <a:rPr lang="en-US" dirty="0"/>
                  <a:t>Generate many candidates,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𝑡𝑎𝑟𝑔𝑒𝑡</m:t>
                        </m:r>
                      </m:sub>
                    </m:sSub>
                  </m:oMath>
                </a14:m>
                <a:r>
                  <a:rPr lang="en-US" dirty="0">
                    <a:sym typeface="Wingdings" pitchFamily="2" charset="2"/>
                  </a:rPr>
                  <a:t> </a:t>
                </a:r>
                <a:endParaRPr lang="en-US" dirty="0"/>
              </a:p>
              <a:p>
                <a:pPr lvl="1"/>
                <a:r>
                  <a:rPr lang="en-US" dirty="0"/>
                  <a:t>Test candidates (Fact-checking)</a:t>
                </a:r>
              </a:p>
              <a:p>
                <a:pPr lvl="2"/>
                <a:r>
                  <a:rPr lang="en-US" dirty="0"/>
                  <a:t>Search in target language for supporting evidence for 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Pattern: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𝐿𝐹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𝑡𝑎𝑟𝑔𝑒𝑡</m:t>
                        </m:r>
                      </m:sub>
                    </m:sSub>
                  </m:oMath>
                </a14:m>
                <a:r>
                  <a:rPr lang="en-US" dirty="0"/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𝑆𝐹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𝑡𝑎𝑟𝑔𝑒𝑡</m:t>
                        </m:r>
                      </m:sub>
                    </m:sSub>
                  </m:oMath>
                </a14:m>
                <a:r>
                  <a:rPr lang="en-US" dirty="0"/>
                  <a:t>), in reliable sources</a:t>
                </a:r>
              </a:p>
              <a:p>
                <a:r>
                  <a:rPr lang="en-US" dirty="0"/>
                  <a:t>More generally, build </a:t>
                </a:r>
                <a:r>
                  <a:rPr lang="en-US" b="1" i="1" u="sng" dirty="0">
                    <a:solidFill>
                      <a:srgbClr val="FF0000"/>
                    </a:solidFill>
                  </a:rPr>
                  <a:t>trust</a:t>
                </a:r>
              </a:p>
              <a:p>
                <a:pPr lvl="1"/>
                <a:r>
                  <a:rPr lang="en-US" dirty="0"/>
                  <a:t>Complement </a:t>
                </a:r>
                <a:r>
                  <a:rPr lang="en-US" dirty="0" err="1"/>
                  <a:t>ChatGPT</a:t>
                </a:r>
                <a:r>
                  <a:rPr lang="en-US" dirty="0"/>
                  <a:t> with Search</a:t>
                </a:r>
              </a:p>
              <a:p>
                <a:pPr lvl="1"/>
                <a:r>
                  <a:rPr lang="en-US" dirty="0"/>
                  <a:t>Fact-Checking: </a:t>
                </a:r>
              </a:p>
              <a:p>
                <a:pPr lvl="2"/>
                <a:r>
                  <a:rPr lang="en-US" dirty="0"/>
                  <a:t>Google calls this </a:t>
                </a:r>
                <a:r>
                  <a:rPr lang="en-US" i="1" u="sng" dirty="0"/>
                  <a:t>attribution</a:t>
                </a:r>
                <a:r>
                  <a:rPr lang="en-US" dirty="0"/>
                  <a:t> (Document sources)</a:t>
                </a:r>
              </a:p>
              <a:p>
                <a:pPr lvl="2"/>
                <a:r>
                  <a:rPr lang="en-US" dirty="0"/>
                  <a:t>Label assertions with evidence (footnotes)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61CCA1-7AB0-0B1A-9F65-97AD79F419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5878398" cy="4351338"/>
              </a:xfrm>
              <a:blipFill>
                <a:blip r:embed="rId2"/>
                <a:stretch>
                  <a:fillRect l="-1296" t="-2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B32DBB4-EA11-728E-F639-A9CBDBD4E6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76700" y="1027905"/>
            <a:ext cx="5181600" cy="5639221"/>
          </a:xfrm>
        </p:spPr>
      </p:pic>
      <p:sp>
        <p:nvSpPr>
          <p:cNvPr id="7" name="Google Shape;192;p14">
            <a:extLst>
              <a:ext uri="{FF2B5EF4-FFF2-40B4-BE49-F238E27FC236}">
                <a16:creationId xmlns:a16="http://schemas.microsoft.com/office/drawing/2014/main" id="{BBDF3AE4-A1EA-EA0D-2CA3-789764386E80}"/>
              </a:ext>
            </a:extLst>
          </p:cNvPr>
          <p:cNvSpPr/>
          <p:nvPr/>
        </p:nvSpPr>
        <p:spPr>
          <a:xfrm>
            <a:off x="9959418" y="963575"/>
            <a:ext cx="2098882" cy="794582"/>
          </a:xfrm>
          <a:prstGeom prst="wedgeRoundRectCallout">
            <a:avLst>
              <a:gd name="adj1" fmla="val -48555"/>
              <a:gd name="adj2" fmla="val 1792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Richard Yue</a:t>
            </a:r>
            <a:endParaRPr sz="2400" dirty="0"/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2D97B6C4-26D6-42ED-12C0-1876D995E5F4}"/>
              </a:ext>
            </a:extLst>
          </p:cNvPr>
          <p:cNvSpPr/>
          <p:nvPr/>
        </p:nvSpPr>
        <p:spPr>
          <a:xfrm>
            <a:off x="4920343" y="6176963"/>
            <a:ext cx="1649393" cy="415094"/>
          </a:xfrm>
          <a:prstGeom prst="wedgeRoundRectCallout">
            <a:avLst>
              <a:gd name="adj1" fmla="val 74395"/>
              <a:gd name="adj2" fmla="val -3789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Hallucinations</a:t>
            </a:r>
          </a:p>
        </p:txBody>
      </p:sp>
    </p:spTree>
    <p:extLst>
      <p:ext uri="{BB962C8B-B14F-4D97-AF65-F5344CB8AC3E}">
        <p14:creationId xmlns:p14="http://schemas.microsoft.com/office/powerpoint/2010/main" val="12660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E3AAA92-A4C3-3A4C-9B74-A6CCD17C1B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856C54B-8AA0-11D9-7A6F-8ED9BB64A6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599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482" y="1371600"/>
            <a:ext cx="4800600" cy="376047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159544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History: Pendulum Swung Too Far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10/28/2016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25E0140-6460-C447-B8A8-F1174DDF41F1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479" y="1416931"/>
            <a:ext cx="5898237" cy="36095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135" y="5257801"/>
            <a:ext cx="5790417" cy="114617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AA00A8B-4AE6-881B-644F-167D2C7F93CE}"/>
              </a:ext>
            </a:extLst>
          </p:cNvPr>
          <p:cNvCxnSpPr/>
          <p:nvPr/>
        </p:nvCxnSpPr>
        <p:spPr>
          <a:xfrm flipH="1">
            <a:off x="8532596" y="2034405"/>
            <a:ext cx="427442" cy="1520393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192;p14">
            <a:extLst>
              <a:ext uri="{FF2B5EF4-FFF2-40B4-BE49-F238E27FC236}">
                <a16:creationId xmlns:a16="http://schemas.microsoft.com/office/drawing/2014/main" id="{CE2B7150-AF19-E7BD-E414-AA784CA3FD92}"/>
              </a:ext>
            </a:extLst>
          </p:cNvPr>
          <p:cNvSpPr/>
          <p:nvPr/>
        </p:nvSpPr>
        <p:spPr>
          <a:xfrm>
            <a:off x="243479" y="5074599"/>
            <a:ext cx="4337603" cy="1111497"/>
          </a:xfrm>
          <a:prstGeom prst="wedgeRoundRectCallout">
            <a:avLst>
              <a:gd name="adj1" fmla="val 63165"/>
              <a:gd name="adj2" fmla="val 1752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2400" dirty="0"/>
              <a:t>⚠️ ⚠️ ⚠️ </a:t>
            </a:r>
            <a:r>
              <a:rPr lang="en-US" sz="2800" b="1" i="1" u="sng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Warning</a:t>
            </a:r>
            <a:r>
              <a:rPr lang="en-US" sz="2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/>
              <a:t>⚠️ ⚠️ ⚠️</a:t>
            </a:r>
            <a:r>
              <a:rPr lang="en-US" sz="2400" b="0" i="0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Unrealistic Expectations  Winter</a:t>
            </a:r>
            <a:endParaRPr sz="2000" dirty="0"/>
          </a:p>
        </p:txBody>
      </p:sp>
      <p:sp>
        <p:nvSpPr>
          <p:cNvPr id="12" name="Google Shape;192;p14">
            <a:extLst>
              <a:ext uri="{FF2B5EF4-FFF2-40B4-BE49-F238E27FC236}">
                <a16:creationId xmlns:a16="http://schemas.microsoft.com/office/drawing/2014/main" id="{0DB80AB3-E569-FFB4-084C-1626F0BCB92E}"/>
              </a:ext>
            </a:extLst>
          </p:cNvPr>
          <p:cNvSpPr/>
          <p:nvPr/>
        </p:nvSpPr>
        <p:spPr>
          <a:xfrm>
            <a:off x="243479" y="5078658"/>
            <a:ext cx="4337603" cy="1111497"/>
          </a:xfrm>
          <a:prstGeom prst="wedgeRoundRectCallout">
            <a:avLst>
              <a:gd name="adj1" fmla="val 64288"/>
              <a:gd name="adj2" fmla="val 6814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2400" dirty="0"/>
              <a:t>⚠️ ⚠️ ⚠️ </a:t>
            </a:r>
            <a:r>
              <a:rPr lang="en-US" sz="2800" b="1" i="1" u="sng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Warning</a:t>
            </a:r>
            <a:r>
              <a:rPr lang="en-US" sz="2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dirty="0"/>
              <a:t>⚠️ ⚠️ ⚠️</a:t>
            </a:r>
            <a:r>
              <a:rPr lang="en-US" sz="2400" b="0" i="0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Unrealistic Expectations  Winter</a:t>
            </a:r>
            <a:endParaRPr sz="2000" dirty="0"/>
          </a:p>
        </p:txBody>
      </p:sp>
      <p:sp>
        <p:nvSpPr>
          <p:cNvPr id="8" name="Google Shape;192;p14">
            <a:extLst>
              <a:ext uri="{FF2B5EF4-FFF2-40B4-BE49-F238E27FC236}">
                <a16:creationId xmlns:a16="http://schemas.microsoft.com/office/drawing/2014/main" id="{FA79FA9B-6349-F4B3-B068-D78138007143}"/>
              </a:ext>
            </a:extLst>
          </p:cNvPr>
          <p:cNvSpPr/>
          <p:nvPr/>
        </p:nvSpPr>
        <p:spPr>
          <a:xfrm>
            <a:off x="10234515" y="4992513"/>
            <a:ext cx="1596965" cy="596613"/>
          </a:xfrm>
          <a:prstGeom prst="wedgeRoundRectCallout">
            <a:avLst>
              <a:gd name="adj1" fmla="val -60409"/>
              <a:gd name="adj2" fmla="val 3068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rial"/>
                <a:cs typeface="Arial"/>
                <a:sym typeface="Wingdings" pitchFamily="2" charset="2"/>
              </a:rPr>
              <a:t>Mechanism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150527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1235F2-F472-6FCE-C334-91D05320F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229" y="2654710"/>
            <a:ext cx="2477689" cy="1940856"/>
          </a:xfrm>
          <a:prstGeom prst="rect">
            <a:avLst/>
          </a:prstGeom>
        </p:spPr>
      </p:pic>
      <p:pic>
        <p:nvPicPr>
          <p:cNvPr id="3076" name="Picture 4" descr="Winter Is Coming: Why Vladimir Putin and the Enemies of the Free World Must Be Stopped">
            <a:extLst>
              <a:ext uri="{FF2B5EF4-FFF2-40B4-BE49-F238E27FC236}">
                <a16:creationId xmlns:a16="http://schemas.microsoft.com/office/drawing/2014/main" id="{538A829F-7669-3DB3-51CA-ACF26344D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77" y="1282043"/>
            <a:ext cx="3313523" cy="3313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D74D08D-1532-D638-16A1-88351615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Winter is Coming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0104BC-DFCB-43F8-4F42-9414014908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657" y="4723629"/>
            <a:ext cx="5447145" cy="16984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Pendulum Swung Too Far</a:t>
            </a:r>
          </a:p>
          <a:p>
            <a:pPr lvl="1"/>
            <a:r>
              <a:rPr lang="en-US" dirty="0"/>
              <a:t>There have been many AI Winters</a:t>
            </a:r>
          </a:p>
          <a:p>
            <a:pPr lvl="1"/>
            <a:r>
              <a:rPr lang="en-US" dirty="0"/>
              <a:t>Often, after ``irrational exuberance’’ </a:t>
            </a:r>
          </a:p>
          <a:p>
            <a:pPr lvl="1"/>
            <a:r>
              <a:rPr lang="en-US" dirty="0"/>
              <a:t>(like current excitement with nets)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9C06BED2-1AFA-92F2-A487-22CA2BE8FF6C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199" y="1825625"/>
                <a:ext cx="5622132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We tend to be impressed by people that speak/write well</a:t>
                </a:r>
              </a:p>
              <a:p>
                <a:pPr lvl="1"/>
                <a:r>
                  <a:rPr lang="en-US" sz="2000" dirty="0"/>
                  <a:t>Fluency </a:t>
                </a:r>
                <a:r>
                  <a:rPr lang="en-US" sz="2000" dirty="0">
                    <a:sym typeface="Wingdings" pitchFamily="2" charset="2"/>
                  </a:rPr>
                  <a:t> well-read  success  smart</a:t>
                </a:r>
              </a:p>
              <a:p>
                <a:r>
                  <a:rPr lang="en-US" dirty="0">
                    <a:sym typeface="Wingdings" pitchFamily="2" charset="2"/>
                  </a:rPr>
                  <a:t>Machines are better than people on many tasks (spelling),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Now that machines are more fluent than people, </a:t>
                </a:r>
                <a:r>
                  <a:rPr lang="en-US" b="1" i="1" dirty="0">
                    <a:sym typeface="Wingdings" pitchFamily="2" charset="2"/>
                  </a:rPr>
                  <a:t>are they smarter</a:t>
                </a:r>
                <a:r>
                  <a:rPr lang="en-US" dirty="0">
                    <a:sym typeface="Wingdings" pitchFamily="2" charset="2"/>
                  </a:rPr>
                  <a:t>?</a:t>
                </a:r>
              </a:p>
              <a:p>
                <a:r>
                  <a:rPr lang="en-US" dirty="0">
                    <a:sym typeface="Wingdings" pitchFamily="2" charset="2"/>
                  </a:rPr>
                  <a:t>Fear: AI Winter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there will be disappointment 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when public realizes </a:t>
                </a:r>
              </a:p>
              <a:p>
                <a:pPr lvl="2"/>
                <a:r>
                  <a:rPr lang="en-US" b="1" i="1" dirty="0">
                    <a:sym typeface="Wingdings" pitchFamily="2" charset="2"/>
                  </a:rPr>
                  <a:t>fluency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≠</m:t>
                    </m:r>
                  </m:oMath>
                </a14:m>
                <a:r>
                  <a:rPr lang="en-US" b="1" i="1" dirty="0">
                    <a:sym typeface="Wingdings" pitchFamily="2" charset="2"/>
                  </a:rPr>
                  <a:t>intelligence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9C06BED2-1AFA-92F2-A487-22CA2BE8FF6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199" y="1825625"/>
                <a:ext cx="5622132" cy="4351338"/>
              </a:xfrm>
              <a:blipFill>
                <a:blip r:embed="rId4"/>
                <a:stretch>
                  <a:fillRect l="-1802" t="-3198" r="-33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BF46B6-04D2-E369-C83A-425632B1A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kwchurch</a:t>
            </a:r>
            <a:r>
              <a:rPr lang="en-US" dirty="0"/>
              <a:t>/ACL2022_deepnets_tutorial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20EDFB-BEA0-2C95-2C71-C9334AEB5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11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6101</TotalTime>
  <Words>804</Words>
  <Application>Microsoft Macintosh PowerPoint</Application>
  <PresentationFormat>Widescreen</PresentationFormat>
  <Paragraphs>136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 The Impact of Large Language Models (LLMs) on MT:  A European view</vt:lpstr>
      <vt:lpstr>Disclaimer from an Ugly American… (The Good, the Bad and the Ugly)</vt:lpstr>
      <vt:lpstr>Ugly: Responsible AI</vt:lpstr>
      <vt:lpstr>Hallucinations</vt:lpstr>
      <vt:lpstr>Positive Opportunities for Machine Translation</vt:lpstr>
      <vt:lpstr>Mismatch Between Translators &amp; Engineers: Technical Terminology</vt:lpstr>
      <vt:lpstr>backup</vt:lpstr>
      <vt:lpstr>History: Pendulum Swung Too Far</vt:lpstr>
      <vt:lpstr>Winter is Coming</vt:lpstr>
      <vt:lpstr>Large Language Models (LLMs) Strengths (1950s/1990s); Weaknesses (1970s)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The Impact of Large Language Models (LLMs) on MT:  A European view</dc:title>
  <dc:creator>Kenneth Church</dc:creator>
  <cp:lastModifiedBy>Kenneth Church</cp:lastModifiedBy>
  <cp:revision>30</cp:revision>
  <dcterms:created xsi:type="dcterms:W3CDTF">2023-06-08T00:40:28Z</dcterms:created>
  <dcterms:modified xsi:type="dcterms:W3CDTF">2023-06-12T06:22:09Z</dcterms:modified>
</cp:coreProperties>
</file>

<file path=docProps/thumbnail.jpeg>
</file>